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5" r:id="rId20"/>
    <p:sldId id="274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A82"/>
    <a:srgbClr val="253B57"/>
    <a:srgbClr val="4BB1D9"/>
    <a:srgbClr val="A8D7E3"/>
    <a:srgbClr val="60C2EE"/>
    <a:srgbClr val="48CDE8"/>
    <a:srgbClr val="4169E1"/>
    <a:srgbClr val="040ED2"/>
    <a:srgbClr val="671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87" d="100"/>
          <a:sy n="87" d="100"/>
        </p:scale>
        <p:origin x="3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09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70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3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13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51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40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85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01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69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6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74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B7EEF-7968-402B-BA70-DDF81DFACCE9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38974-E4DB-44C6-90DE-3CC5B3207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02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458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2" y="833675"/>
            <a:ext cx="11402908" cy="5522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8228" y="2159238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59488" y="2159238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20748" y="2159237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421048" y="2159237"/>
            <a:ext cx="1414592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4</a:t>
            </a:r>
          </a:p>
          <a:p>
            <a:endParaRPr lang="en-US" sz="500" b="1" dirty="0" smtClean="0"/>
          </a:p>
          <a:p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098228" y="4353798"/>
            <a:ext cx="1414592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5</a:t>
            </a:r>
          </a:p>
          <a:p>
            <a:endParaRPr lang="en-US" sz="500" b="1" dirty="0"/>
          </a:p>
          <a:p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59488" y="4346103"/>
            <a:ext cx="1620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6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020748" y="4346102"/>
            <a:ext cx="1620332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7</a:t>
            </a:r>
          </a:p>
          <a:p>
            <a:endParaRPr lang="en-US" sz="500" b="1" dirty="0"/>
          </a:p>
          <a:p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421048" y="4353797"/>
            <a:ext cx="1620332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8</a:t>
            </a:r>
          </a:p>
          <a:p>
            <a:endParaRPr lang="en-US" sz="500" b="1" dirty="0"/>
          </a:p>
          <a:p>
            <a:endParaRPr lang="en-US" sz="500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350520" y="3802380"/>
            <a:ext cx="141732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2546858" y="1740986"/>
            <a:ext cx="88976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28527" y="1740985"/>
            <a:ext cx="65485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75287" y="1738515"/>
            <a:ext cx="65485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75860" y="1738515"/>
            <a:ext cx="120396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25540" y="1742127"/>
            <a:ext cx="120396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75220" y="1744598"/>
            <a:ext cx="57912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22920" y="1738516"/>
            <a:ext cx="166878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47174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10" y="365125"/>
            <a:ext cx="11804224" cy="5955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7404" y="1420684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304511" y="1420683"/>
            <a:ext cx="1445658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915240" y="1420683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564655" y="1405663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667404" y="3949993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04511" y="3921051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6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941618" y="3921050"/>
            <a:ext cx="147262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7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564654" y="3917447"/>
            <a:ext cx="1531237" cy="172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304511" y="5198867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915240" y="5198866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64655" y="5198865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11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610" y="1132900"/>
            <a:ext cx="4689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1990" y="1132900"/>
            <a:ext cx="61441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70330" y="1132900"/>
            <a:ext cx="67269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66290" y="1132900"/>
            <a:ext cx="4999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89530" y="1132900"/>
            <a:ext cx="46949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82290" y="1132900"/>
            <a:ext cx="9444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50029" y="1132900"/>
            <a:ext cx="47531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5349" y="1132900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10852" y="1132899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0807" y="1132899"/>
            <a:ext cx="81990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20713" y="1132899"/>
            <a:ext cx="53146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336925" y="1132899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Rectangle 28"/>
          <p:cNvSpPr/>
          <p:nvPr/>
        </p:nvSpPr>
        <p:spPr>
          <a:xfrm>
            <a:off x="6735691" y="1132899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/>
          <p:cNvSpPr/>
          <p:nvPr/>
        </p:nvSpPr>
        <p:spPr>
          <a:xfrm>
            <a:off x="7139683" y="1132899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2387203" y="789157"/>
            <a:ext cx="401717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b="1" dirty="0" smtClean="0"/>
              <a:t>2024-12</a:t>
            </a:r>
          </a:p>
        </p:txBody>
      </p:sp>
    </p:spTree>
    <p:extLst>
      <p:ext uri="{BB962C8B-B14F-4D97-AF65-F5344CB8AC3E}">
        <p14:creationId xmlns:p14="http://schemas.microsoft.com/office/powerpoint/2010/main" val="14661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6" y="445232"/>
            <a:ext cx="11807348" cy="5762137"/>
          </a:xfrm>
        </p:spPr>
      </p:pic>
      <p:sp>
        <p:nvSpPr>
          <p:cNvPr id="5" name="TextBox 4"/>
          <p:cNvSpPr txBox="1"/>
          <p:nvPr/>
        </p:nvSpPr>
        <p:spPr>
          <a:xfrm>
            <a:off x="2007987" y="1220823"/>
            <a:ext cx="4689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5566" y="1220822"/>
            <a:ext cx="61441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5231" y="1220824"/>
            <a:ext cx="67269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1191" y="1220824"/>
            <a:ext cx="4999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4431" y="1220824"/>
            <a:ext cx="46949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7191" y="1220824"/>
            <a:ext cx="9444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4930" y="1220824"/>
            <a:ext cx="47531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0250" y="1220824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5753" y="1220823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55708" y="1220823"/>
            <a:ext cx="81990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15614" y="1220823"/>
            <a:ext cx="53146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30090" y="1220822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/>
          <p:cNvSpPr/>
          <p:nvPr/>
        </p:nvSpPr>
        <p:spPr>
          <a:xfrm>
            <a:off x="6728856" y="1220822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/>
          <p:cNvSpPr/>
          <p:nvPr/>
        </p:nvSpPr>
        <p:spPr>
          <a:xfrm>
            <a:off x="7132848" y="1220822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1657792" y="1494971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657792" y="3864390"/>
            <a:ext cx="51168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7064" y="3860269"/>
            <a:ext cx="4659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70617" y="3860269"/>
            <a:ext cx="4659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58676" y="3860268"/>
            <a:ext cx="476265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57037" y="3860268"/>
            <a:ext cx="463018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40590" y="3860268"/>
            <a:ext cx="63760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22612" y="3860268"/>
            <a:ext cx="877148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71318" y="1632295"/>
            <a:ext cx="809718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Fact_52_weeks ago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55920" y="4453822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6386081" y="4453821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7719061" y="4453821"/>
            <a:ext cx="69945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9273541" y="4453821"/>
            <a:ext cx="792448" cy="1692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0642747" y="4445244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5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1477705" y="4453820"/>
            <a:ext cx="52196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657792" y="4613096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1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657792" y="4752637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2</a:t>
            </a:r>
            <a:endParaRPr lang="en-US" sz="5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657792" y="4892178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3</a:t>
            </a:r>
            <a:endParaRPr lang="en-US" sz="5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1657792" y="5031719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4</a:t>
            </a:r>
            <a:endParaRPr lang="en-US" sz="500" b="1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1657792" y="5171260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5</a:t>
            </a:r>
            <a:endParaRPr lang="en-US" sz="500" b="1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1657792" y="5310801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6</a:t>
            </a:r>
            <a:endParaRPr lang="en-US" sz="50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657792" y="5450342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7</a:t>
            </a:r>
            <a:endParaRPr lang="en-US" sz="500" b="1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1657792" y="5589883"/>
            <a:ext cx="8190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Поставщик 8</a:t>
            </a:r>
            <a:endParaRPr lang="en-US" sz="500" b="1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5175734" y="1494970"/>
            <a:ext cx="524026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9878342" y="1494970"/>
            <a:ext cx="524026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49" name="Rectangle 48"/>
          <p:cNvSpPr/>
          <p:nvPr/>
        </p:nvSpPr>
        <p:spPr>
          <a:xfrm>
            <a:off x="1657792" y="4160520"/>
            <a:ext cx="1338392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/>
          <p:cNvSpPr txBox="1"/>
          <p:nvPr/>
        </p:nvSpPr>
        <p:spPr>
          <a:xfrm>
            <a:off x="2391056" y="877485"/>
            <a:ext cx="401717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b="1" dirty="0" smtClean="0"/>
              <a:t>2024-12</a:t>
            </a:r>
          </a:p>
        </p:txBody>
      </p:sp>
    </p:spTree>
    <p:extLst>
      <p:ext uri="{BB962C8B-B14F-4D97-AF65-F5344CB8AC3E}">
        <p14:creationId xmlns:p14="http://schemas.microsoft.com/office/powerpoint/2010/main" val="273919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34" y="462816"/>
            <a:ext cx="12202234" cy="5718175"/>
          </a:xfrm>
        </p:spPr>
      </p:pic>
      <p:sp>
        <p:nvSpPr>
          <p:cNvPr id="5" name="TextBox 4"/>
          <p:cNvSpPr txBox="1"/>
          <p:nvPr/>
        </p:nvSpPr>
        <p:spPr>
          <a:xfrm>
            <a:off x="1884894" y="1291162"/>
            <a:ext cx="4689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6607" y="1291160"/>
            <a:ext cx="6443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73228" y="1291160"/>
            <a:ext cx="67269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0427" y="1291161"/>
            <a:ext cx="4999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06351" y="1291161"/>
            <a:ext cx="4915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6160" y="1291161"/>
            <a:ext cx="98832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1754" y="1291158"/>
            <a:ext cx="4738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70969" y="1291160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9452" y="1291158"/>
            <a:ext cx="4615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8249" y="1291158"/>
            <a:ext cx="81990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32635" y="1291160"/>
            <a:ext cx="53146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83778" y="1291160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/>
          <p:cNvSpPr/>
          <p:nvPr/>
        </p:nvSpPr>
        <p:spPr>
          <a:xfrm>
            <a:off x="6714047" y="1291158"/>
            <a:ext cx="457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068670" y="1572414"/>
            <a:ext cx="75885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3048463" y="4149090"/>
            <a:ext cx="76950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61546" y="3191608"/>
            <a:ext cx="1072662" cy="40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2251473" y="943267"/>
            <a:ext cx="401717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b="1" dirty="0" smtClean="0"/>
              <a:t>2024-12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927985" y="1713250"/>
            <a:ext cx="835389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Fact_52_weeks ago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0247" y="4279448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7229292" y="4279447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8008337" y="4278911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9011604" y="4278910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0014871" y="4278909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11272984" y="4278909"/>
            <a:ext cx="81494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155365" y="444818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155365" y="459868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5155365" y="474917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155365" y="489967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5155365" y="505016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5155365" y="520066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5155365" y="535115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5155365" y="550165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8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5155365" y="565214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9</a:t>
            </a:r>
            <a:endParaRPr lang="en-US" sz="500" b="1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155365" y="580264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10</a:t>
            </a:r>
            <a:endParaRPr lang="en-US" sz="5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5155365" y="595313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11</a:t>
            </a:r>
            <a:endParaRPr lang="en-US" sz="500" b="1" dirty="0" smtClean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16592" y="1578715"/>
            <a:ext cx="646734" cy="3067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21" y="1125415"/>
            <a:ext cx="8936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1421" y="1307744"/>
            <a:ext cx="8936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выбранное значение</a:t>
            </a:r>
            <a:endParaRPr lang="en-US" sz="500" b="1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1567007" y="1745947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1564212" y="1927458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1564211" y="2100732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179904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3" y="365125"/>
            <a:ext cx="11885981" cy="5974569"/>
          </a:xfrm>
        </p:spPr>
      </p:pic>
      <p:sp>
        <p:nvSpPr>
          <p:cNvPr id="5" name="TextBox 4"/>
          <p:cNvSpPr txBox="1"/>
          <p:nvPr/>
        </p:nvSpPr>
        <p:spPr>
          <a:xfrm>
            <a:off x="2580984" y="1257579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09983" y="1257578"/>
            <a:ext cx="1744831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301237" y="1257578"/>
            <a:ext cx="1744831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580984" y="3885960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009982" y="3885959"/>
            <a:ext cx="1561249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01237" y="3885959"/>
            <a:ext cx="1561249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 rot="2814922">
            <a:off x="5823797" y="3109896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 rot="2814922">
            <a:off x="6259675" y="3109895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 rot="2814922">
            <a:off x="6704187" y="3109891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 rot="2814922">
            <a:off x="7171869" y="3109893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 rot="2814922">
            <a:off x="7648184" y="3109892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 rot="2814922">
            <a:off x="5823797" y="5756431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 rot="2814922">
            <a:off x="6284632" y="5756428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 rot="2814922">
            <a:off x="6712220" y="5742794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 rot="2814922">
            <a:off x="7171869" y="5756428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 rot="2814922">
            <a:off x="7631519" y="5742796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267970" y="1439458"/>
            <a:ext cx="65239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179399" y="1439458"/>
            <a:ext cx="55440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941399" y="1439458"/>
            <a:ext cx="5563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290971" y="1439457"/>
            <a:ext cx="59274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267970" y="4072382"/>
            <a:ext cx="65239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3179399" y="4072382"/>
            <a:ext cx="55440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3941399" y="4072382"/>
            <a:ext cx="5563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8809892" y="1647026"/>
            <a:ext cx="800100" cy="190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/>
          <p:cNvSpPr/>
          <p:nvPr/>
        </p:nvSpPr>
        <p:spPr>
          <a:xfrm>
            <a:off x="8809892" y="4241659"/>
            <a:ext cx="800100" cy="190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2512420" y="909107"/>
            <a:ext cx="74893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97087" y="909107"/>
            <a:ext cx="6443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7126" y="909107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0646" y="909107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1081237" y="1850733"/>
            <a:ext cx="800100" cy="523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0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7" y="365125"/>
            <a:ext cx="11900249" cy="6061075"/>
          </a:xfrm>
        </p:spPr>
      </p:pic>
      <p:sp>
        <p:nvSpPr>
          <p:cNvPr id="5" name="TextBox 4"/>
          <p:cNvSpPr txBox="1"/>
          <p:nvPr/>
        </p:nvSpPr>
        <p:spPr>
          <a:xfrm>
            <a:off x="2548890" y="838769"/>
            <a:ext cx="78280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7425" y="838769"/>
            <a:ext cx="6443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7464" y="838769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0984" y="838769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61044" y="1180089"/>
            <a:ext cx="269205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137685" y="1349366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137685" y="1570487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137684" y="192533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137685" y="174253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137685" y="1749296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137684" y="2097618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137683" y="2272655"/>
            <a:ext cx="17891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137683" y="2450694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6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137683" y="2627507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7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137683" y="280432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137683" y="298113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137683" y="3157946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37683" y="3334759"/>
            <a:ext cx="1591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137683" y="3511572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37683" y="3688385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7683" y="3865198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37683" y="4042011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84181" y="1381290"/>
            <a:ext cx="135783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8928934" y="1206257"/>
            <a:ext cx="1838125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  <a:p>
            <a:endParaRPr lang="en-US" sz="500" b="1" dirty="0" smtClean="0"/>
          </a:p>
          <a:p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8902080" y="1615970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8902080" y="1837091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8902079" y="219194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8902080" y="201590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8902079" y="2364222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8902078" y="2539259"/>
            <a:ext cx="17891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8902078" y="2717298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6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8902078" y="2901578"/>
            <a:ext cx="200204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7</a:t>
            </a:r>
            <a:endParaRPr lang="en-US" sz="50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8902078" y="3070924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8902078" y="3247737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903835" y="342693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03835" y="3603746"/>
            <a:ext cx="1591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8903835" y="378055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902078" y="3957372"/>
            <a:ext cx="1591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/>
              <a:t>1</a:t>
            </a:r>
            <a:endParaRPr lang="en-US" sz="500" b="1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10904127" y="1603694"/>
            <a:ext cx="54784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2-1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505860" y="1606049"/>
            <a:ext cx="54784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2-2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902078" y="4055156"/>
            <a:ext cx="3151626" cy="156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2653818" y="4487935"/>
            <a:ext cx="15382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6046731" y="4487934"/>
            <a:ext cx="167232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8928935" y="4487934"/>
            <a:ext cx="126662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8928931" y="486791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8928932" y="504749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8928933" y="5215710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8928932" y="5384987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8931156" y="555176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8928931" y="5726859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8935028" y="590180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8928931" y="608032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8928931" y="625805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7564951" y="4699079"/>
            <a:ext cx="603689" cy="168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4190330" y="4681462"/>
            <a:ext cx="603689" cy="168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10552176" y="4657211"/>
            <a:ext cx="59459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r>
              <a:rPr lang="en-US" sz="500" b="1" dirty="0" smtClean="0"/>
              <a:t>-1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323932" y="4657211"/>
            <a:ext cx="59459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5-2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49264" y="1296651"/>
            <a:ext cx="10695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выбранное значение</a:t>
            </a:r>
            <a:endParaRPr lang="en-US" sz="500" b="1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249264" y="1075532"/>
            <a:ext cx="8936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585703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" y="10380"/>
            <a:ext cx="12078856" cy="6451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52" y="3425805"/>
            <a:ext cx="10118932" cy="30365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56063" y="495869"/>
            <a:ext cx="78280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7528" y="495869"/>
            <a:ext cx="6443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4327" y="495869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4607" y="495869"/>
            <a:ext cx="109779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4416" y="873428"/>
            <a:ext cx="19687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975231" y="873428"/>
            <a:ext cx="19687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5888" y="873428"/>
            <a:ext cx="19687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399636" y="3586149"/>
            <a:ext cx="15522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67902" y="3586149"/>
            <a:ext cx="160271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0341016" y="3586148"/>
            <a:ext cx="1012784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6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 rot="2814922">
            <a:off x="10295729" y="6260700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 rot="2814922">
            <a:off x="11114014" y="6260701"/>
            <a:ext cx="67588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16136" y="4096551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016140" y="4300154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016136" y="4639179"/>
            <a:ext cx="219772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016140" y="446657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22179" y="479461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2016135" y="4975697"/>
            <a:ext cx="17891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016135" y="5158135"/>
            <a:ext cx="2817483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6</a:t>
            </a:r>
          </a:p>
          <a:p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016136" y="5399048"/>
            <a:ext cx="200204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7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2016136" y="5578677"/>
            <a:ext cx="281748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16136" y="5757233"/>
            <a:ext cx="173036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016136" y="5935789"/>
            <a:ext cx="143572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16136" y="6114345"/>
            <a:ext cx="15170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33619" y="4081449"/>
            <a:ext cx="54536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4-</a:t>
            </a:r>
            <a:r>
              <a:rPr lang="ru-RU" sz="500" b="1" dirty="0" smtClean="0"/>
              <a:t>1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447123" y="4080571"/>
            <a:ext cx="52810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4-2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24233" y="4080570"/>
            <a:ext cx="55947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4-3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86748" y="1114478"/>
            <a:ext cx="54205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-1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31708" y="1114478"/>
            <a:ext cx="9378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r>
              <a:rPr lang="en-US" sz="500" b="1" dirty="0" smtClean="0"/>
              <a:t>-2</a:t>
            </a:r>
          </a:p>
        </p:txBody>
      </p:sp>
      <p:pic>
        <p:nvPicPr>
          <p:cNvPr id="36" name="Picture 3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98" y="1143604"/>
            <a:ext cx="243861" cy="11431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577965" y="1097128"/>
            <a:ext cx="61771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r>
              <a:rPr lang="en-US" sz="500" b="1" dirty="0" smtClean="0"/>
              <a:t>-1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19325" y="1100758"/>
            <a:ext cx="68507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r>
              <a:rPr lang="en-US" sz="500" b="1" dirty="0" smtClean="0"/>
              <a:t>-2</a:t>
            </a:r>
          </a:p>
        </p:txBody>
      </p: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4" y="1128241"/>
            <a:ext cx="243861" cy="1143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1240531" y="1093003"/>
            <a:ext cx="54789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3-2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06749" y="1103191"/>
            <a:ext cx="61771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3-1</a:t>
            </a:r>
          </a:p>
        </p:txBody>
      </p:sp>
      <p:pic>
        <p:nvPicPr>
          <p:cNvPr id="42" name="Picture 4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88" y="1134304"/>
            <a:ext cx="243861" cy="11431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375409" y="3782909"/>
            <a:ext cx="52462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r>
              <a:rPr lang="en-US" sz="500" b="1" dirty="0" smtClean="0"/>
              <a:t>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04403" y="3782908"/>
            <a:ext cx="57726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5-2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961987" y="3956055"/>
            <a:ext cx="274320" cy="163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58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" y="10380"/>
            <a:ext cx="12078856" cy="5846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" y="702780"/>
            <a:ext cx="12076688" cy="6067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3760" y="4297352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023760" y="451847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023759" y="4873325"/>
            <a:ext cx="219772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023760" y="4697282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2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023759" y="5045604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4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023756" y="5231098"/>
            <a:ext cx="17891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5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023756" y="5416592"/>
            <a:ext cx="2817483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6</a:t>
            </a:r>
          </a:p>
          <a:p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023756" y="5689489"/>
            <a:ext cx="200204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7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023756" y="5869118"/>
            <a:ext cx="281748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8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023756" y="6047674"/>
            <a:ext cx="173036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en-US" sz="500" b="1" dirty="0"/>
              <a:t>9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023756" y="6226230"/>
            <a:ext cx="143572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3756" y="6404786"/>
            <a:ext cx="15170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23760" y="1550577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622388" y="1541405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194346" y="1280773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3130910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9" y="278179"/>
            <a:ext cx="11314291" cy="5524744"/>
          </a:xfrm>
        </p:spPr>
      </p:pic>
      <p:sp>
        <p:nvSpPr>
          <p:cNvPr id="7" name="TextBox 6"/>
          <p:cNvSpPr txBox="1"/>
          <p:nvPr/>
        </p:nvSpPr>
        <p:spPr>
          <a:xfrm>
            <a:off x="2473367" y="232752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84584" y="3492890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84584" y="257845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Формат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335530" y="1535296"/>
            <a:ext cx="1186815" cy="1715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425690" y="1835283"/>
            <a:ext cx="1186815" cy="1715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374780" y="1991628"/>
            <a:ext cx="10109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5690" y="2076266"/>
            <a:ext cx="10109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1-1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827120" y="2076266"/>
            <a:ext cx="10109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1-2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0228550" y="2076266"/>
            <a:ext cx="10109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1-3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473367" y="1221423"/>
            <a:ext cx="8469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49622" y="1221424"/>
            <a:ext cx="70995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592946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8" y="497010"/>
            <a:ext cx="11592513" cy="5833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705" y="341373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4705" y="246757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Формат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77268" y="1394619"/>
            <a:ext cx="181444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512482" y="1394619"/>
            <a:ext cx="232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77268" y="3329097"/>
            <a:ext cx="232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328493" y="1669446"/>
            <a:ext cx="65726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1-2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94760" y="2792546"/>
            <a:ext cx="62929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1-1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054065" y="1584807"/>
            <a:ext cx="5994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1-3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0285737" y="1594092"/>
            <a:ext cx="6058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1-2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504680" y="1594092"/>
            <a:ext cx="6058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1-1</a:t>
            </a:r>
            <a:endParaRPr lang="en-US" sz="500" b="1" dirty="0" smtClean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435" y="1622437"/>
            <a:ext cx="170818" cy="112585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92" y="1629765"/>
            <a:ext cx="175245" cy="979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733375" y="3479324"/>
            <a:ext cx="5994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1-1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9942194" y="3479324"/>
            <a:ext cx="6058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1-2</a:t>
            </a:r>
            <a:endParaRPr lang="en-US" sz="5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9161137" y="3479324"/>
            <a:ext cx="6058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1-3</a:t>
            </a:r>
            <a:endParaRPr lang="en-US" sz="500" b="1" dirty="0" smtClean="0"/>
          </a:p>
        </p:txBody>
      </p:sp>
      <p:pic>
        <p:nvPicPr>
          <p:cNvPr id="32" name="Picture 3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49" y="3498374"/>
            <a:ext cx="182896" cy="137172"/>
          </a:xfrm>
          <a:prstGeom prst="rect">
            <a:avLst/>
          </a:prstGeom>
        </p:spPr>
      </p:pic>
      <p:pic>
        <p:nvPicPr>
          <p:cNvPr id="33" name="Picture 3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620" y="3498374"/>
            <a:ext cx="190517" cy="1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1353"/>
            <a:ext cx="12192000" cy="5556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9797" y="266582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989797" y="280298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989797" y="294014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989797" y="307730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989797" y="321446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1989797" y="335162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989797" y="348878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1989797" y="362594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8</a:t>
            </a:r>
            <a:endParaRPr lang="en-US" sz="500" b="1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1989797" y="376310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9</a:t>
            </a:r>
            <a:endParaRPr lang="en-US" sz="500" b="1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1989797" y="390026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10</a:t>
            </a:r>
            <a:endParaRPr lang="en-US" sz="50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989797" y="403742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11</a:t>
            </a:r>
            <a:endParaRPr lang="en-US" sz="500" b="1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1989797" y="417458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12</a:t>
            </a:r>
            <a:endParaRPr lang="en-US" sz="500" b="1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1989797" y="466344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1989797" y="480060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1989797" y="493776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1989797" y="507492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1989797" y="521208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1989797" y="5349240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65" name="Rectangle 64"/>
          <p:cNvSpPr/>
          <p:nvPr/>
        </p:nvSpPr>
        <p:spPr>
          <a:xfrm>
            <a:off x="2042160" y="5465445"/>
            <a:ext cx="1351280" cy="95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Rectangle 65"/>
          <p:cNvSpPr/>
          <p:nvPr/>
        </p:nvSpPr>
        <p:spPr>
          <a:xfrm>
            <a:off x="1828800" y="1485900"/>
            <a:ext cx="1844040" cy="204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Rectangle 66"/>
          <p:cNvSpPr/>
          <p:nvPr/>
        </p:nvSpPr>
        <p:spPr>
          <a:xfrm>
            <a:off x="2354580" y="2423160"/>
            <a:ext cx="640080" cy="144780"/>
          </a:xfrm>
          <a:prstGeom prst="rect">
            <a:avLst/>
          </a:prstGeom>
          <a:solidFill>
            <a:srgbClr val="4169E1"/>
          </a:solidFill>
          <a:ln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b="1" dirty="0" smtClean="0"/>
              <a:t>Формат 1</a:t>
            </a:r>
            <a:endParaRPr lang="ru-RU" sz="600" b="1" dirty="0"/>
          </a:p>
        </p:txBody>
      </p:sp>
      <p:sp>
        <p:nvSpPr>
          <p:cNvPr id="68" name="Rectangle 67"/>
          <p:cNvSpPr/>
          <p:nvPr/>
        </p:nvSpPr>
        <p:spPr>
          <a:xfrm>
            <a:off x="2354580" y="4427954"/>
            <a:ext cx="640080" cy="144780"/>
          </a:xfrm>
          <a:prstGeom prst="rect">
            <a:avLst/>
          </a:prstGeom>
          <a:solidFill>
            <a:srgbClr val="4169E1"/>
          </a:solidFill>
          <a:ln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b="1" dirty="0" smtClean="0"/>
              <a:t>Формат </a:t>
            </a:r>
            <a:r>
              <a:rPr lang="en-US" sz="600" b="1" dirty="0" smtClean="0"/>
              <a:t>2</a:t>
            </a:r>
            <a:endParaRPr lang="ru-RU" sz="600" b="1" dirty="0"/>
          </a:p>
        </p:txBody>
      </p:sp>
      <p:sp>
        <p:nvSpPr>
          <p:cNvPr id="69" name="Rectangle 68"/>
          <p:cNvSpPr/>
          <p:nvPr/>
        </p:nvSpPr>
        <p:spPr>
          <a:xfrm>
            <a:off x="3422650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1</a:t>
            </a:r>
            <a:endParaRPr lang="ru-RU" sz="500" b="1" dirty="0"/>
          </a:p>
        </p:txBody>
      </p:sp>
      <p:sp>
        <p:nvSpPr>
          <p:cNvPr id="71" name="Rectangle 70"/>
          <p:cNvSpPr/>
          <p:nvPr/>
        </p:nvSpPr>
        <p:spPr>
          <a:xfrm>
            <a:off x="3976751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2</a:t>
            </a:r>
            <a:endParaRPr lang="ru-RU" sz="500" b="1" dirty="0"/>
          </a:p>
        </p:txBody>
      </p:sp>
      <p:sp>
        <p:nvSpPr>
          <p:cNvPr id="72" name="Rectangle 71"/>
          <p:cNvSpPr/>
          <p:nvPr/>
        </p:nvSpPr>
        <p:spPr>
          <a:xfrm>
            <a:off x="4530852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3</a:t>
            </a:r>
            <a:endParaRPr lang="ru-RU" sz="500" b="1" dirty="0"/>
          </a:p>
        </p:txBody>
      </p:sp>
      <p:sp>
        <p:nvSpPr>
          <p:cNvPr id="74" name="Rectangle 73"/>
          <p:cNvSpPr/>
          <p:nvPr/>
        </p:nvSpPr>
        <p:spPr>
          <a:xfrm>
            <a:off x="5101732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4</a:t>
            </a:r>
            <a:endParaRPr lang="ru-RU" sz="500" b="1" dirty="0"/>
          </a:p>
        </p:txBody>
      </p:sp>
      <p:sp>
        <p:nvSpPr>
          <p:cNvPr id="75" name="Rectangle 74"/>
          <p:cNvSpPr/>
          <p:nvPr/>
        </p:nvSpPr>
        <p:spPr>
          <a:xfrm>
            <a:off x="5672613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5</a:t>
            </a:r>
            <a:endParaRPr lang="ru-RU" sz="500" b="1" dirty="0"/>
          </a:p>
        </p:txBody>
      </p:sp>
      <p:sp>
        <p:nvSpPr>
          <p:cNvPr id="76" name="Rectangle 75"/>
          <p:cNvSpPr/>
          <p:nvPr/>
        </p:nvSpPr>
        <p:spPr>
          <a:xfrm>
            <a:off x="6260274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6</a:t>
            </a:r>
            <a:endParaRPr lang="ru-RU" sz="500" b="1" dirty="0"/>
          </a:p>
        </p:txBody>
      </p:sp>
      <p:sp>
        <p:nvSpPr>
          <p:cNvPr id="77" name="Rectangle 76"/>
          <p:cNvSpPr/>
          <p:nvPr/>
        </p:nvSpPr>
        <p:spPr>
          <a:xfrm>
            <a:off x="6881495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7</a:t>
            </a:r>
            <a:endParaRPr lang="ru-RU" sz="500" b="1" dirty="0"/>
          </a:p>
        </p:txBody>
      </p:sp>
      <p:sp>
        <p:nvSpPr>
          <p:cNvPr id="90" name="Rectangle 89"/>
          <p:cNvSpPr/>
          <p:nvPr/>
        </p:nvSpPr>
        <p:spPr>
          <a:xfrm>
            <a:off x="7502716" y="214163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1</a:t>
            </a:r>
            <a:endParaRPr lang="ru-RU" sz="500" b="1" dirty="0"/>
          </a:p>
        </p:txBody>
      </p:sp>
      <p:sp>
        <p:nvSpPr>
          <p:cNvPr id="91" name="Rectangle 90"/>
          <p:cNvSpPr/>
          <p:nvPr/>
        </p:nvSpPr>
        <p:spPr>
          <a:xfrm>
            <a:off x="8090377" y="2140158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2</a:t>
            </a:r>
            <a:endParaRPr lang="ru-RU" sz="500" b="1" dirty="0"/>
          </a:p>
        </p:txBody>
      </p:sp>
      <p:sp>
        <p:nvSpPr>
          <p:cNvPr id="92" name="Rectangle 91"/>
          <p:cNvSpPr/>
          <p:nvPr/>
        </p:nvSpPr>
        <p:spPr>
          <a:xfrm>
            <a:off x="8665734" y="214671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3</a:t>
            </a:r>
            <a:endParaRPr lang="ru-RU" sz="500" b="1" dirty="0"/>
          </a:p>
        </p:txBody>
      </p:sp>
      <p:sp>
        <p:nvSpPr>
          <p:cNvPr id="93" name="Rectangle 92"/>
          <p:cNvSpPr/>
          <p:nvPr/>
        </p:nvSpPr>
        <p:spPr>
          <a:xfrm>
            <a:off x="9282479" y="214671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4</a:t>
            </a:r>
            <a:endParaRPr lang="ru-RU" sz="500" b="1" dirty="0"/>
          </a:p>
        </p:txBody>
      </p:sp>
      <p:sp>
        <p:nvSpPr>
          <p:cNvPr id="94" name="Rectangle 93"/>
          <p:cNvSpPr/>
          <p:nvPr/>
        </p:nvSpPr>
        <p:spPr>
          <a:xfrm>
            <a:off x="9851374" y="214671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5</a:t>
            </a:r>
            <a:endParaRPr lang="ru-RU" sz="500" b="1" dirty="0"/>
          </a:p>
        </p:txBody>
      </p:sp>
      <p:sp>
        <p:nvSpPr>
          <p:cNvPr id="95" name="Rectangle 94"/>
          <p:cNvSpPr/>
          <p:nvPr/>
        </p:nvSpPr>
        <p:spPr>
          <a:xfrm>
            <a:off x="10461181" y="214671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6</a:t>
            </a:r>
            <a:endParaRPr lang="ru-RU" sz="500" b="1" dirty="0"/>
          </a:p>
        </p:txBody>
      </p:sp>
      <p:sp>
        <p:nvSpPr>
          <p:cNvPr id="96" name="Rectangle 95"/>
          <p:cNvSpPr/>
          <p:nvPr/>
        </p:nvSpPr>
        <p:spPr>
          <a:xfrm>
            <a:off x="11076400" y="2146716"/>
            <a:ext cx="500380" cy="213360"/>
          </a:xfrm>
          <a:prstGeom prst="rect">
            <a:avLst/>
          </a:prstGeom>
          <a:solidFill>
            <a:srgbClr val="4BB1D9"/>
          </a:solidFill>
          <a:ln>
            <a:solidFill>
              <a:srgbClr val="4B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 smtClean="0"/>
              <a:t>Метрика </a:t>
            </a:r>
            <a:r>
              <a:rPr lang="en-US" sz="500" b="1" dirty="0" smtClean="0"/>
              <a:t>7</a:t>
            </a:r>
            <a:endParaRPr lang="ru-RU" sz="500" b="1" dirty="0"/>
          </a:p>
        </p:txBody>
      </p:sp>
      <p:sp>
        <p:nvSpPr>
          <p:cNvPr id="97" name="Rectangle 96"/>
          <p:cNvSpPr/>
          <p:nvPr/>
        </p:nvSpPr>
        <p:spPr>
          <a:xfrm>
            <a:off x="3465322" y="1863884"/>
            <a:ext cx="1565910" cy="193040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dirty="0"/>
              <a:t>д</a:t>
            </a:r>
            <a:r>
              <a:rPr lang="ru-RU" sz="600" dirty="0" smtClean="0"/>
              <a:t>д.мм.гггг-дд.мм.гггг неделя</a:t>
            </a:r>
            <a:endParaRPr lang="ru-RU" sz="600" dirty="0"/>
          </a:p>
        </p:txBody>
      </p:sp>
      <p:sp>
        <p:nvSpPr>
          <p:cNvPr id="98" name="Rectangle 97"/>
          <p:cNvSpPr/>
          <p:nvPr/>
        </p:nvSpPr>
        <p:spPr>
          <a:xfrm>
            <a:off x="5101731" y="1863884"/>
            <a:ext cx="1071261" cy="193040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dirty="0" smtClean="0"/>
              <a:t>Отклонение метр.2/метр.3</a:t>
            </a:r>
            <a:endParaRPr lang="ru-RU" sz="600" dirty="0"/>
          </a:p>
        </p:txBody>
      </p:sp>
      <p:sp>
        <p:nvSpPr>
          <p:cNvPr id="99" name="Rectangle 98"/>
          <p:cNvSpPr/>
          <p:nvPr/>
        </p:nvSpPr>
        <p:spPr>
          <a:xfrm>
            <a:off x="6260274" y="1863884"/>
            <a:ext cx="1121601" cy="193040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dirty="0" smtClean="0"/>
              <a:t>Отклонение метр.3/метр.1</a:t>
            </a:r>
            <a:endParaRPr lang="ru-RU" sz="600" dirty="0"/>
          </a:p>
        </p:txBody>
      </p:sp>
      <p:sp>
        <p:nvSpPr>
          <p:cNvPr id="100" name="Rectangle 99"/>
          <p:cNvSpPr/>
          <p:nvPr/>
        </p:nvSpPr>
        <p:spPr>
          <a:xfrm>
            <a:off x="9166114" y="1856264"/>
            <a:ext cx="1185640" cy="200660"/>
          </a:xfrm>
          <a:prstGeom prst="rect">
            <a:avLst/>
          </a:prstGeom>
          <a:solidFill>
            <a:srgbClr val="253B57"/>
          </a:solidFill>
          <a:ln>
            <a:solidFill>
              <a:srgbClr val="25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dirty="0" smtClean="0"/>
              <a:t>Отклонение метр.2/метр.3</a:t>
            </a:r>
            <a:endParaRPr lang="ru-RU" sz="600" dirty="0"/>
          </a:p>
        </p:txBody>
      </p:sp>
      <p:sp>
        <p:nvSpPr>
          <p:cNvPr id="101" name="Rectangle 100"/>
          <p:cNvSpPr/>
          <p:nvPr/>
        </p:nvSpPr>
        <p:spPr>
          <a:xfrm>
            <a:off x="10448790" y="1856264"/>
            <a:ext cx="1127990" cy="200660"/>
          </a:xfrm>
          <a:prstGeom prst="rect">
            <a:avLst/>
          </a:prstGeom>
          <a:solidFill>
            <a:srgbClr val="253B57"/>
          </a:solidFill>
          <a:ln>
            <a:solidFill>
              <a:srgbClr val="253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dirty="0" smtClean="0"/>
              <a:t>Отклонение метр.3/метр.1</a:t>
            </a:r>
            <a:endParaRPr lang="ru-RU" sz="600" dirty="0"/>
          </a:p>
        </p:txBody>
      </p:sp>
    </p:spTree>
    <p:extLst>
      <p:ext uri="{BB962C8B-B14F-4D97-AF65-F5344CB8AC3E}">
        <p14:creationId xmlns:p14="http://schemas.microsoft.com/office/powerpoint/2010/main" val="2025216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0" y="163879"/>
            <a:ext cx="11618936" cy="59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2" y="365125"/>
            <a:ext cx="11983447" cy="4729636"/>
          </a:xfrm>
        </p:spPr>
      </p:pic>
      <p:sp>
        <p:nvSpPr>
          <p:cNvPr id="5" name="TextBox 4"/>
          <p:cNvSpPr txBox="1"/>
          <p:nvPr/>
        </p:nvSpPr>
        <p:spPr>
          <a:xfrm>
            <a:off x="1867577" y="1220858"/>
            <a:ext cx="8469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8494" y="1220857"/>
            <a:ext cx="57279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9428" y="1220857"/>
            <a:ext cx="62525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122814" y="1220857"/>
            <a:ext cx="95591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6161" y="1220855"/>
            <a:ext cx="4975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592904" y="1220856"/>
            <a:ext cx="538746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7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38812" y="1220856"/>
            <a:ext cx="95972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8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198106" y="1220855"/>
            <a:ext cx="61965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5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087033" y="1690688"/>
            <a:ext cx="10234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20327" y="1690688"/>
            <a:ext cx="9706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235076" y="2013466"/>
            <a:ext cx="417588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531004" y="3057217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-1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135598" y="3051046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-2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776984" y="3051046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-3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418370" y="3057217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-4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3069559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-5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701142" y="3069559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-6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368055" y="3060489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-6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7978154" y="3060489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r>
              <a:rPr lang="ru-RU" sz="500" b="1" dirty="0" smtClean="0"/>
              <a:t>-6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2227659" y="3535063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235076" y="3755927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235076" y="3980833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2235076" y="4220748"/>
            <a:ext cx="10339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235076" y="4460663"/>
            <a:ext cx="10339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9127568" y="2675784"/>
            <a:ext cx="128516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298979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4" y="105245"/>
            <a:ext cx="11899673" cy="506463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829477" y="931277"/>
            <a:ext cx="8469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0394" y="931276"/>
            <a:ext cx="57279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1328" y="931276"/>
            <a:ext cx="62525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084714" y="931276"/>
            <a:ext cx="95591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86821" y="931273"/>
            <a:ext cx="4975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532730" y="931274"/>
            <a:ext cx="51957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7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200712" y="931275"/>
            <a:ext cx="95972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8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118766" y="931273"/>
            <a:ext cx="61965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5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048933" y="1401107"/>
            <a:ext cx="10234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82227" y="1401107"/>
            <a:ext cx="9024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208445" y="1740986"/>
            <a:ext cx="117288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208445" y="3220617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208445" y="4004865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484127" y="3246938"/>
            <a:ext cx="97378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1-1</a:t>
            </a:r>
          </a:p>
          <a:p>
            <a:endParaRPr lang="en-US" sz="5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484127" y="3555897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1-2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484127" y="3775472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1-3</a:t>
            </a:r>
            <a:endParaRPr lang="en-US" sz="5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484127" y="3995047"/>
            <a:ext cx="97378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r>
              <a:rPr lang="ru-RU" sz="500" b="1" dirty="0" smtClean="0"/>
              <a:t>-1</a:t>
            </a:r>
          </a:p>
          <a:p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484127" y="4326382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2-2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3484127" y="4545957"/>
            <a:ext cx="97378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2-3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799033" y="2804008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2-1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5403627" y="2797837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2-2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6008221" y="2791666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2-3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641239" y="2791665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2-4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253600" y="2791666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2-5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7875125" y="2779324"/>
            <a:ext cx="483194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2-6</a:t>
            </a:r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9081685" y="2390037"/>
            <a:ext cx="91575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0233470" y="2390037"/>
            <a:ext cx="112032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79095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77" y="497010"/>
            <a:ext cx="12364154" cy="4757950"/>
          </a:xfrm>
        </p:spPr>
      </p:pic>
      <p:sp>
        <p:nvSpPr>
          <p:cNvPr id="5" name="TextBox 4"/>
          <p:cNvSpPr txBox="1"/>
          <p:nvPr/>
        </p:nvSpPr>
        <p:spPr>
          <a:xfrm>
            <a:off x="3344329" y="2526030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44329" y="3218908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344329" y="3911786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44329" y="4583373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681889" y="2695307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288632" y="2485954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681889" y="3577866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681889" y="4494228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907632" y="2769249"/>
            <a:ext cx="821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1 : value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907632" y="2967753"/>
            <a:ext cx="821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2 : value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9039076" y="3450497"/>
            <a:ext cx="51640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9030430" y="4017087"/>
            <a:ext cx="7739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030430" y="4583373"/>
            <a:ext cx="77397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427511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0259"/>
            <a:ext cx="10515600" cy="4230561"/>
          </a:xfrm>
        </p:spPr>
      </p:pic>
      <p:sp>
        <p:nvSpPr>
          <p:cNvPr id="5" name="TextBox 4"/>
          <p:cNvSpPr txBox="1"/>
          <p:nvPr/>
        </p:nvSpPr>
        <p:spPr>
          <a:xfrm>
            <a:off x="2666149" y="2773680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666149" y="3429000"/>
            <a:ext cx="44090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13108" y="4306825"/>
            <a:ext cx="4793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013108" y="3743179"/>
            <a:ext cx="90001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013108" y="3179533"/>
            <a:ext cx="6809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252801" y="1915780"/>
            <a:ext cx="6809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73375" y="2165499"/>
            <a:ext cx="7588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1 : value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873375" y="2345240"/>
            <a:ext cx="7588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2 : value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873375" y="2524981"/>
            <a:ext cx="7588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3 : value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873375" y="2704722"/>
            <a:ext cx="75885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Type format 4 : value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2810092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3" y="902432"/>
            <a:ext cx="11164853" cy="5146675"/>
          </a:xfrm>
        </p:spPr>
      </p:pic>
      <p:sp>
        <p:nvSpPr>
          <p:cNvPr id="12" name="TextBox 11"/>
          <p:cNvSpPr txBox="1"/>
          <p:nvPr/>
        </p:nvSpPr>
        <p:spPr>
          <a:xfrm>
            <a:off x="-114300" y="1340126"/>
            <a:ext cx="7192108" cy="47859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077808" y="4688175"/>
            <a:ext cx="4999892" cy="21698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315277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96" y="-204800"/>
            <a:ext cx="9937977" cy="334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6" y="3142565"/>
            <a:ext cx="9937977" cy="3937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31885" y="3142565"/>
            <a:ext cx="5908431" cy="470898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br>
              <a:rPr lang="en-US" sz="500" b="1" dirty="0" smtClean="0"/>
            </a:br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505369" y="2230180"/>
            <a:ext cx="5494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713649" y="2496880"/>
            <a:ext cx="55457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252638" y="1943264"/>
            <a:ext cx="111337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7788" y="1943263"/>
            <a:ext cx="9965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629569" y="2249858"/>
            <a:ext cx="48345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837849" y="2534614"/>
            <a:ext cx="48345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12" y="203411"/>
            <a:ext cx="1829252" cy="205791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9" y="238196"/>
            <a:ext cx="723963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85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3" y="44768"/>
            <a:ext cx="3383638" cy="1401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53" y="2893452"/>
            <a:ext cx="3554047" cy="371419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03" y="3596450"/>
            <a:ext cx="4341797" cy="15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89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1" y="568959"/>
            <a:ext cx="11554435" cy="5222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24657" y="2433744"/>
            <a:ext cx="12256821" cy="424731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br>
              <a:rPr lang="en-US" sz="500" b="1" dirty="0" smtClean="0"/>
            </a:br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2462807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9" y="857311"/>
            <a:ext cx="11170781" cy="5073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5899" y="1039506"/>
            <a:ext cx="3235570" cy="57092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br>
              <a:rPr lang="en-US" sz="500" b="1" dirty="0" smtClean="0"/>
            </a:br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endParaRPr lang="en-US" sz="500" b="1" dirty="0" smtClean="0"/>
          </a:p>
          <a:p>
            <a:pPr algn="ctr"/>
            <a:r>
              <a:rPr lang="en-US" sz="500" b="1" dirty="0" smtClean="0"/>
              <a:t/>
            </a:r>
            <a:br>
              <a:rPr lang="en-US" sz="500" b="1" dirty="0" smtClean="0"/>
            </a:br>
            <a:r>
              <a:rPr lang="en-US" sz="500" b="1" dirty="0" smtClean="0"/>
              <a:t/>
            </a:r>
            <a:br>
              <a:rPr lang="en-US" sz="500" b="1" dirty="0" smtClean="0"/>
            </a:b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75546" y="2315454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Total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540766" y="2315454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Total</a:t>
            </a:r>
            <a:endParaRPr lang="en-US" sz="500" b="1" dirty="0" smtClean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52" y="936610"/>
            <a:ext cx="1829252" cy="20579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79" y="971395"/>
            <a:ext cx="723963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1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365125"/>
            <a:ext cx="12206939" cy="5578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78390" y="1690688"/>
            <a:ext cx="375285" cy="86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9888770" y="1633998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1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76631" y="1710690"/>
            <a:ext cx="417124" cy="66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1210996" y="1710689"/>
            <a:ext cx="344734" cy="66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1122767" y="1633999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3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82687" y="1641694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2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78390" y="4104640"/>
            <a:ext cx="375284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576630" y="4104640"/>
            <a:ext cx="453001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1210996" y="4104640"/>
            <a:ext cx="38086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/>
          <p:cNvSpPr/>
          <p:nvPr/>
        </p:nvSpPr>
        <p:spPr>
          <a:xfrm>
            <a:off x="9885306" y="4042712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1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511720" y="4042712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2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38134" y="4042712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3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05280" y="1475664"/>
            <a:ext cx="833120" cy="15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 smtClean="0">
                <a:solidFill>
                  <a:schemeClr val="tx1"/>
                </a:solidFill>
              </a:rPr>
              <a:t>Метрика А</a:t>
            </a:r>
            <a:endParaRPr lang="ru-RU" sz="8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05280" y="3884378"/>
            <a:ext cx="1473200" cy="15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 smtClean="0">
                <a:solidFill>
                  <a:schemeClr val="tx1"/>
                </a:solidFill>
              </a:rPr>
              <a:t>Метрика Б</a:t>
            </a:r>
            <a:endParaRPr lang="ru-RU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34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489" y="365125"/>
            <a:ext cx="11201292" cy="4380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494" y="1959512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Format 1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7493" y="3075842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Format 2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47493" y="4150262"/>
            <a:ext cx="6814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Format 3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827948" y="1959512"/>
            <a:ext cx="6409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827947" y="3075841"/>
            <a:ext cx="6409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827947" y="4150261"/>
            <a:ext cx="64093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 smtClean="0"/>
              <a:t>Value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417512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6" y="889997"/>
            <a:ext cx="12069376" cy="37836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10080" y="2225040"/>
            <a:ext cx="1493520" cy="20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2824480" y="3241040"/>
            <a:ext cx="624840" cy="209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2880360" y="3911600"/>
            <a:ext cx="624840" cy="209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2824480" y="3576320"/>
            <a:ext cx="624840" cy="209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2843104" y="3222626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1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43105" y="3567703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2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61730" y="3911389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00" dirty="0" smtClean="0">
                <a:solidFill>
                  <a:schemeClr val="tx1"/>
                </a:solidFill>
              </a:rPr>
              <a:t>Формат 3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64000" y="2585720"/>
            <a:ext cx="269240" cy="91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3997283" y="2510393"/>
            <a:ext cx="402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smtClean="0"/>
              <a:t>ГГГГ</a:t>
            </a:r>
            <a:endParaRPr lang="ru-RU" sz="1000" dirty="0"/>
          </a:p>
        </p:txBody>
      </p:sp>
      <p:sp>
        <p:nvSpPr>
          <p:cNvPr id="15" name="Rectangle 14"/>
          <p:cNvSpPr/>
          <p:nvPr/>
        </p:nvSpPr>
        <p:spPr>
          <a:xfrm>
            <a:off x="3747134" y="2941320"/>
            <a:ext cx="662305" cy="121919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 smtClean="0"/>
              <a:t>(гггг - 1) – 1</a:t>
            </a:r>
            <a:endParaRPr lang="ru-RU" sz="800" dirty="0"/>
          </a:p>
        </p:txBody>
      </p:sp>
      <p:sp>
        <p:nvSpPr>
          <p:cNvPr id="16" name="Rectangle 15"/>
          <p:cNvSpPr/>
          <p:nvPr/>
        </p:nvSpPr>
        <p:spPr>
          <a:xfrm>
            <a:off x="5247641" y="2943384"/>
            <a:ext cx="523239" cy="119855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/>
              <a:t>г</a:t>
            </a:r>
            <a:r>
              <a:rPr lang="ru-RU" sz="800" dirty="0" smtClean="0"/>
              <a:t>ггг – 1</a:t>
            </a:r>
            <a:endParaRPr lang="ru-RU" sz="800" dirty="0"/>
          </a:p>
        </p:txBody>
      </p:sp>
      <p:sp>
        <p:nvSpPr>
          <p:cNvPr id="17" name="Rectangle 16"/>
          <p:cNvSpPr/>
          <p:nvPr/>
        </p:nvSpPr>
        <p:spPr>
          <a:xfrm>
            <a:off x="6609081" y="2941320"/>
            <a:ext cx="523239" cy="121919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/>
              <a:t>г</a:t>
            </a:r>
            <a:r>
              <a:rPr lang="ru-RU" sz="800" dirty="0" smtClean="0"/>
              <a:t>ггг – 0</a:t>
            </a:r>
            <a:endParaRPr lang="ru-RU" sz="800" dirty="0"/>
          </a:p>
        </p:txBody>
      </p:sp>
      <p:sp>
        <p:nvSpPr>
          <p:cNvPr id="19" name="Rectangle 18"/>
          <p:cNvSpPr/>
          <p:nvPr/>
        </p:nvSpPr>
        <p:spPr>
          <a:xfrm>
            <a:off x="8128000" y="2941319"/>
            <a:ext cx="551519" cy="121920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/>
              <a:t>г</a:t>
            </a:r>
            <a:r>
              <a:rPr lang="ru-RU" sz="800" dirty="0" smtClean="0"/>
              <a:t>ггг – с 1</a:t>
            </a:r>
            <a:endParaRPr lang="ru-RU" sz="800" dirty="0"/>
          </a:p>
        </p:txBody>
      </p:sp>
      <p:sp>
        <p:nvSpPr>
          <p:cNvPr id="20" name="Rectangle 19"/>
          <p:cNvSpPr/>
          <p:nvPr/>
        </p:nvSpPr>
        <p:spPr>
          <a:xfrm>
            <a:off x="10057950" y="2941319"/>
            <a:ext cx="761773" cy="121920"/>
          </a:xfrm>
          <a:prstGeom prst="rect">
            <a:avLst/>
          </a:prstGeom>
          <a:solidFill>
            <a:srgbClr val="1E5A82"/>
          </a:solidFill>
          <a:ln>
            <a:solidFill>
              <a:srgbClr val="1E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 smtClean="0"/>
              <a:t>метрика</a:t>
            </a:r>
            <a:endParaRPr lang="ru-RU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7933" y="2502622"/>
            <a:ext cx="235575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1000" b="1" dirty="0" smtClean="0"/>
              <a:t>Метрика </a:t>
            </a:r>
            <a:endParaRPr 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51987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2" y="558555"/>
            <a:ext cx="11390735" cy="5121275"/>
          </a:xfrm>
        </p:spPr>
      </p:pic>
      <p:sp>
        <p:nvSpPr>
          <p:cNvPr id="5" name="TextBox 4"/>
          <p:cNvSpPr txBox="1"/>
          <p:nvPr/>
        </p:nvSpPr>
        <p:spPr>
          <a:xfrm>
            <a:off x="2315112" y="1884118"/>
            <a:ext cx="9028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571196" y="1884118"/>
            <a:ext cx="108458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3682" y="1884118"/>
            <a:ext cx="2174288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3</a:t>
            </a:r>
          </a:p>
          <a:p>
            <a:endParaRPr lang="ru-RU" sz="500" b="1" dirty="0"/>
          </a:p>
          <a:p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571196" y="3119192"/>
            <a:ext cx="108458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33682" y="3119191"/>
            <a:ext cx="134781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8912" y="4243388"/>
            <a:ext cx="9028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38912" y="4528038"/>
            <a:ext cx="979073" cy="14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330266" y="4230234"/>
            <a:ext cx="155643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9558" y="4584076"/>
            <a:ext cx="82081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1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529558" y="4727235"/>
            <a:ext cx="82081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29558" y="4870393"/>
            <a:ext cx="82081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3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529557" y="5021540"/>
            <a:ext cx="82081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4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529557" y="5171999"/>
            <a:ext cx="82081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5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8288019" y="4492098"/>
            <a:ext cx="9028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3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8103381" y="4835318"/>
            <a:ext cx="9028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2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014243" y="5203619"/>
            <a:ext cx="9028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Город 1</a:t>
            </a:r>
            <a:endParaRPr lang="en-US" sz="500" b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465992" y="4955031"/>
            <a:ext cx="1318846" cy="151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82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5" y="231555"/>
            <a:ext cx="11721843" cy="5945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4435" y="1654981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174431" y="1832167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74432" y="2004025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174433" y="2174669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4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74431" y="2343946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174429" y="2498513"/>
            <a:ext cx="13579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174429" y="1454455"/>
            <a:ext cx="125152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802844" y="3347159"/>
            <a:ext cx="112830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89997" y="3347159"/>
            <a:ext cx="695491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03233" y="3347158"/>
            <a:ext cx="72974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81057" y="1454455"/>
            <a:ext cx="72974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86085" y="3347159"/>
            <a:ext cx="53986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1-1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10885" y="3347158"/>
            <a:ext cx="53986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2-2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01696" y="3347158"/>
            <a:ext cx="88886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3-3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76379" y="3347158"/>
            <a:ext cx="80930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4-4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88841" y="3347158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141861" y="1454455"/>
            <a:ext cx="53986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1-1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87949" y="1454454"/>
            <a:ext cx="53986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2-2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23053" y="1451378"/>
            <a:ext cx="53986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3-3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83413" y="1441282"/>
            <a:ext cx="59868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4-4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08997" y="1434305"/>
            <a:ext cx="62247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Метрика 5-5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74428" y="3540859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174426" y="3728893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174427" y="3897112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2174426" y="4066389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176650" y="4233168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2174425" y="4408261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180522" y="4583205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2183195" y="4760207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8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2183657" y="4939458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/>
              <a:t>9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183195" y="5108735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10</a:t>
            </a:r>
            <a:endParaRPr lang="en-US" sz="500" b="1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2174424" y="5278012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11</a:t>
            </a:r>
            <a:endParaRPr lang="en-US" sz="5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2183195" y="5463999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12</a:t>
            </a:r>
            <a:endParaRPr lang="en-US" sz="5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2183195" y="5635679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13</a:t>
            </a:r>
            <a:endParaRPr lang="en-US" sz="500" b="1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2183195" y="5799592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14</a:t>
            </a:r>
            <a:endParaRPr lang="en-US" sz="500" b="1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183195" y="5974466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Магазин</a:t>
            </a:r>
            <a:r>
              <a:rPr lang="en-US" sz="500" b="1" dirty="0" smtClean="0"/>
              <a:t> </a:t>
            </a:r>
            <a:r>
              <a:rPr lang="ru-RU" sz="500" b="1" dirty="0" smtClean="0"/>
              <a:t>15</a:t>
            </a:r>
            <a:endParaRPr lang="en-US" sz="50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2164909" y="954198"/>
            <a:ext cx="517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183195" y="1289500"/>
            <a:ext cx="895285" cy="121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2791969" y="960381"/>
            <a:ext cx="517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79729" y="961679"/>
            <a:ext cx="517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967489" y="961679"/>
            <a:ext cx="517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55249" y="961679"/>
            <a:ext cx="51733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50752" y="943267"/>
            <a:ext cx="6520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23458" y="965455"/>
            <a:ext cx="8936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323458" y="1180940"/>
            <a:ext cx="89368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выбранное значение</a:t>
            </a:r>
            <a:endParaRPr lang="en-US" sz="500" b="1" dirty="0" smtClean="0"/>
          </a:p>
        </p:txBody>
      </p:sp>
      <p:sp>
        <p:nvSpPr>
          <p:cNvPr id="55" name="Rectangle 54"/>
          <p:cNvSpPr/>
          <p:nvPr/>
        </p:nvSpPr>
        <p:spPr>
          <a:xfrm>
            <a:off x="323458" y="5278012"/>
            <a:ext cx="1382250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03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2" y="1036320"/>
            <a:ext cx="11964659" cy="5391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1618" y="1575179"/>
            <a:ext cx="88976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9007" y="1575178"/>
            <a:ext cx="65485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1487" y="1575178"/>
            <a:ext cx="654853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9558" y="1575178"/>
            <a:ext cx="120396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6736" y="1575178"/>
            <a:ext cx="120396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93914" y="1575179"/>
            <a:ext cx="57912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70546" y="1575179"/>
            <a:ext cx="177167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0222" y="2006837"/>
            <a:ext cx="1338392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en-US" sz="500" b="1" dirty="0"/>
              <a:t>3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019935" y="4653659"/>
            <a:ext cx="51168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66797" y="4653659"/>
            <a:ext cx="4659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7939" y="4650912"/>
            <a:ext cx="46596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4260" y="4650911"/>
            <a:ext cx="68580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29418" y="4650911"/>
            <a:ext cx="585482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15738" y="4650911"/>
            <a:ext cx="60146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60626" y="4650911"/>
            <a:ext cx="526814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30868" y="4650911"/>
            <a:ext cx="526814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79396" y="4650911"/>
            <a:ext cx="468370" cy="1692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49547" y="4650911"/>
            <a:ext cx="70229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11248" y="2210031"/>
            <a:ext cx="1215482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Fact_52_weeks ago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8121" y="5204124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Формат 1</a:t>
            </a:r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088121" y="5391412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Формат 2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088120" y="5561274"/>
            <a:ext cx="7116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Формат 3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236720" y="5002462"/>
            <a:ext cx="61903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1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967593" y="5002462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5649583" y="5002462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632151" y="5002462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857801" y="5002462"/>
            <a:ext cx="537857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5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9323071" y="5002462"/>
            <a:ext cx="71733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11077575" y="5002462"/>
            <a:ext cx="826249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Метрика</a:t>
            </a:r>
            <a:r>
              <a:rPr lang="en-US" sz="500" b="1" dirty="0" smtClean="0"/>
              <a:t> </a:t>
            </a:r>
            <a:r>
              <a:rPr lang="ru-RU" sz="500" b="1" dirty="0" smtClean="0"/>
              <a:t>7</a:t>
            </a:r>
            <a:endParaRPr lang="en-US" sz="500" b="1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2088120" y="5730551"/>
            <a:ext cx="9943860" cy="174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52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3" y="232487"/>
            <a:ext cx="11758775" cy="58605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51031" y="281231"/>
            <a:ext cx="1600200" cy="27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263769" y="4835768"/>
            <a:ext cx="1143000" cy="483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571290" y="2209060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1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189683" y="2209060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2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851643" y="2209060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/>
              <a:t>3</a:t>
            </a:r>
          </a:p>
          <a:p>
            <a:endParaRPr lang="en-US" sz="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451231" y="2209948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4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2209059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5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740769" y="2208170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6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326626" y="2208168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7</a:t>
            </a:r>
          </a:p>
          <a:p>
            <a:endParaRPr lang="en-US" sz="6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945020" y="2208167"/>
            <a:ext cx="5962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/>
              <a:t>8</a:t>
            </a:r>
            <a:endParaRPr lang="ru-RU" sz="600" b="1" dirty="0" smtClean="0"/>
          </a:p>
          <a:p>
            <a:endParaRPr lang="en-US" sz="600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8397240" y="2114550"/>
            <a:ext cx="144042" cy="461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Freeform 21"/>
          <p:cNvSpPr/>
          <p:nvPr/>
        </p:nvSpPr>
        <p:spPr>
          <a:xfrm>
            <a:off x="8382000" y="2194560"/>
            <a:ext cx="3817" cy="342900"/>
          </a:xfrm>
          <a:custGeom>
            <a:avLst/>
            <a:gdLst>
              <a:gd name="connsiteX0" fmla="*/ 0 w 3817"/>
              <a:gd name="connsiteY0" fmla="*/ 0 h 342900"/>
              <a:gd name="connsiteX1" fmla="*/ 3810 w 3817"/>
              <a:gd name="connsiteY1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7" h="342900">
                <a:moveTo>
                  <a:pt x="0" y="0"/>
                </a:moveTo>
                <a:cubicBezTo>
                  <a:pt x="4173" y="292097"/>
                  <a:pt x="3810" y="177791"/>
                  <a:pt x="3810" y="342900"/>
                </a:cubicBezTo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1981835" y="1186559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52982" y="1186559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324129" y="1186559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198383" y="2260416"/>
            <a:ext cx="60312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/>
              <a:t>Столбец</a:t>
            </a:r>
            <a:endParaRPr lang="en-US" sz="5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2213367" y="2575560"/>
            <a:ext cx="1268973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198383" y="2802923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198383" y="3055622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198382" y="3278340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198381" y="3501058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2198380" y="3723776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198379" y="3946494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2198378" y="4169212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8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2198377" y="4391930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9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198376" y="4614648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10</a:t>
            </a:r>
            <a:endParaRPr lang="en-US" sz="50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2198375" y="4837366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11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2198373" y="5066937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12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198373" y="5313955"/>
            <a:ext cx="1283957" cy="175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13</a:t>
            </a:r>
            <a:endParaRPr lang="en-US" sz="500" b="1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1875742" y="734839"/>
            <a:ext cx="73029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52032" y="734839"/>
            <a:ext cx="98938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3862254" y="734839"/>
            <a:ext cx="131172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</p:spTree>
    <p:extLst>
      <p:ext uri="{BB962C8B-B14F-4D97-AF65-F5344CB8AC3E}">
        <p14:creationId xmlns:p14="http://schemas.microsoft.com/office/powerpoint/2010/main" val="3800349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88"/>
            <a:ext cx="12166113" cy="6131412"/>
          </a:xfrm>
        </p:spPr>
      </p:pic>
      <p:sp>
        <p:nvSpPr>
          <p:cNvPr id="6" name="TextBox 5"/>
          <p:cNvSpPr txBox="1"/>
          <p:nvPr/>
        </p:nvSpPr>
        <p:spPr>
          <a:xfrm>
            <a:off x="1879259" y="2540392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1</a:t>
            </a:r>
            <a:endParaRPr lang="en-US" sz="5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79258" y="2759223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2</a:t>
            </a:r>
            <a:endParaRPr lang="en-US" sz="5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879257" y="2978054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879257" y="3196885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4</a:t>
            </a:r>
            <a:endParaRPr lang="en-US" sz="5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879257" y="3415716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5</a:t>
            </a:r>
            <a:endParaRPr lang="en-US" sz="5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879257" y="3634547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6</a:t>
            </a:r>
            <a:endParaRPr lang="en-US" sz="5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879257" y="3853378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7</a:t>
            </a:r>
            <a:endParaRPr lang="en-US" sz="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879257" y="4072209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8</a:t>
            </a:r>
            <a:endParaRPr lang="en-US" sz="5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879257" y="4291040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/>
              <a:t>9</a:t>
            </a:r>
            <a:endParaRPr lang="en-US" sz="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879257" y="4509871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10</a:t>
            </a:r>
            <a:endParaRPr lang="en-US" sz="5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879257" y="4728702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11</a:t>
            </a:r>
            <a:endParaRPr lang="en-US" sz="5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879257" y="4947533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12</a:t>
            </a:r>
            <a:endParaRPr lang="en-US" sz="5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879257" y="5166364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13</a:t>
            </a:r>
            <a:endParaRPr lang="en-US" sz="5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879257" y="5385195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14</a:t>
            </a:r>
            <a:endParaRPr lang="en-US" sz="5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879257" y="5604026"/>
            <a:ext cx="802395" cy="16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Показатель</a:t>
            </a:r>
            <a:r>
              <a:rPr lang="en-US" sz="500" b="1" dirty="0" smtClean="0"/>
              <a:t> </a:t>
            </a:r>
            <a:r>
              <a:rPr lang="ru-RU" sz="500" b="1" dirty="0" smtClean="0"/>
              <a:t>15</a:t>
            </a:r>
            <a:endParaRPr lang="en-US" sz="5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743250" y="2137703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1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327450" y="2137702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2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911650" y="2137701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/>
              <a:t>3</a:t>
            </a:r>
          </a:p>
          <a:p>
            <a:endParaRPr lang="en-US" sz="6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4474895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 smtClean="0"/>
              <a:t>4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059095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/>
              <a:t>Метрика</a:t>
            </a:r>
            <a:r>
              <a:rPr lang="en-US" sz="600" b="1" dirty="0" smtClean="0"/>
              <a:t> </a:t>
            </a:r>
            <a:r>
              <a:rPr lang="ru-RU" sz="600" b="1" dirty="0"/>
              <a:t>5</a:t>
            </a:r>
          </a:p>
          <a:p>
            <a:endParaRPr lang="en-US" sz="6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622340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 smtClean="0"/>
              <a:t>Метрика 6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206540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 smtClean="0"/>
              <a:t>Метрика 7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790740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 smtClean="0"/>
              <a:t>Метрика 8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7374940" y="2137697"/>
            <a:ext cx="5435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 smtClean="0"/>
              <a:t>Метрика 9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7959140" y="2137697"/>
            <a:ext cx="58542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600" b="1" dirty="0" smtClean="0"/>
              <a:t>Метрика 10</a:t>
            </a:r>
            <a:endParaRPr lang="ru-RU" sz="600" b="1" dirty="0"/>
          </a:p>
          <a:p>
            <a:endParaRPr lang="en-US" sz="600" b="1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8472539" y="2079382"/>
            <a:ext cx="144042" cy="461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/>
          <p:cNvSpPr/>
          <p:nvPr/>
        </p:nvSpPr>
        <p:spPr>
          <a:xfrm>
            <a:off x="96129" y="3937198"/>
            <a:ext cx="1143000" cy="483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1747520" y="1162880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83229" y="1162880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3015347" y="1162879"/>
            <a:ext cx="62420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/>
              <a:t>3</a:t>
            </a:r>
            <a:endParaRPr lang="en-US" sz="500" b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550156" y="715198"/>
            <a:ext cx="730298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71725" y="715864"/>
            <a:ext cx="915034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2</a:t>
            </a:r>
            <a:endParaRPr lang="en-US" sz="500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3356462" y="715864"/>
            <a:ext cx="1258210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00" b="1" dirty="0" smtClean="0"/>
              <a:t>Вкладка</a:t>
            </a:r>
            <a:r>
              <a:rPr lang="en-US" sz="500" b="1" dirty="0" smtClean="0"/>
              <a:t> </a:t>
            </a:r>
            <a:r>
              <a:rPr lang="ru-RU" sz="500" b="1" dirty="0" smtClean="0"/>
              <a:t>3</a:t>
            </a:r>
            <a:endParaRPr lang="en-US" sz="5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9020464" y="1729526"/>
            <a:ext cx="57464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1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58080" y="1729526"/>
            <a:ext cx="623408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2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600944" y="1729526"/>
            <a:ext cx="64008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3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64176" y="4178986"/>
            <a:ext cx="623408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2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20464" y="4178986"/>
            <a:ext cx="57464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1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00944" y="4178986"/>
            <a:ext cx="64008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Мет. 3</a:t>
            </a:r>
            <a:endParaRPr lang="en-US" sz="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383304" y="301784"/>
            <a:ext cx="1600200" cy="27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95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1191</Words>
  <Application>Microsoft Office PowerPoint</Application>
  <PresentationFormat>Widescreen</PresentationFormat>
  <Paragraphs>859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  </vt:lpstr>
      <vt:lpstr> </vt:lpstr>
      <vt:lpstr>  </vt:lpstr>
      <vt:lpstr> </vt:lpstr>
      <vt:lpstr>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Sonya Helal</dc:creator>
  <cp:lastModifiedBy>Sonya Helal</cp:lastModifiedBy>
  <cp:revision>64</cp:revision>
  <dcterms:created xsi:type="dcterms:W3CDTF">2025-01-11T09:41:33Z</dcterms:created>
  <dcterms:modified xsi:type="dcterms:W3CDTF">2025-06-22T08:11:56Z</dcterms:modified>
</cp:coreProperties>
</file>